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65" r:id="rId4"/>
    <p:sldId id="267" r:id="rId5"/>
    <p:sldId id="257" r:id="rId6"/>
    <p:sldId id="258" r:id="rId7"/>
    <p:sldId id="268" r:id="rId8"/>
    <p:sldId id="261" r:id="rId9"/>
    <p:sldId id="269" r:id="rId10"/>
    <p:sldId id="259" r:id="rId11"/>
    <p:sldId id="262" r:id="rId12"/>
    <p:sldId id="263" r:id="rId13"/>
    <p:sldId id="266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722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733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466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40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629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101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346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082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464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94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861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A1DA-19D3-4B98-BCBE-A3577BB68355}" type="datetimeFigureOut">
              <a:rPr lang="pl-PL" smtClean="0"/>
              <a:t>2019-12-07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604F-F978-404C-B907-F57F31F6C13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89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846640" cy="2763738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/>
              <a:t/>
            </a:r>
            <a:br>
              <a:rPr lang="pl-PL" sz="3600" b="1" dirty="0"/>
            </a:br>
            <a:r>
              <a:rPr lang="pl-PL" sz="3600" b="1" dirty="0" smtClean="0"/>
              <a:t>WYKORZYSTANIE POTENCJAŁU LUDZKIEGO</a:t>
            </a:r>
            <a:br>
              <a:rPr lang="pl-PL" sz="3600" b="1" dirty="0" smtClean="0"/>
            </a:br>
            <a:r>
              <a:rPr lang="pl-PL" sz="3600" b="1" dirty="0" smtClean="0"/>
              <a:t/>
            </a:r>
            <a:br>
              <a:rPr lang="pl-PL" sz="3600" b="1" dirty="0" smtClean="0"/>
            </a:br>
            <a:r>
              <a:rPr lang="pl-PL" sz="3600" b="1" dirty="0" smtClean="0"/>
              <a:t>JAKO PODSTAWOWY KIERUNEK ZMIAN </a:t>
            </a:r>
            <a:br>
              <a:rPr lang="pl-PL" sz="3600" b="1" dirty="0" smtClean="0"/>
            </a:br>
            <a:r>
              <a:rPr lang="pl-PL" sz="3600" b="1" dirty="0" smtClean="0"/>
              <a:t>W ORGANIZACJI OPIEKI ZDROWOTNEJ </a:t>
            </a:r>
            <a:br>
              <a:rPr lang="pl-PL" sz="3600" b="1" dirty="0" smtClean="0"/>
            </a:br>
            <a:r>
              <a:rPr lang="pl-PL" sz="3600" b="1" dirty="0" smtClean="0"/>
              <a:t>W ONKOLOGII</a:t>
            </a:r>
            <a:br>
              <a:rPr lang="pl-PL" sz="3600" b="1" dirty="0" smtClean="0"/>
            </a:br>
            <a:endParaRPr lang="pl-PL" sz="3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7624" y="4653136"/>
            <a:ext cx="6584776" cy="985664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sz="1900" dirty="0" smtClean="0">
                <a:solidFill>
                  <a:schemeClr val="tx1"/>
                </a:solidFill>
              </a:rPr>
              <a:t>Warszawa, 7 grudnia 2019 r. </a:t>
            </a:r>
            <a:endParaRPr lang="pl-PL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76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Zadania/inicjatywy koordynatora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 smtClean="0"/>
              <a:t>Grupa A - formalność, wszystko zaplanowane </a:t>
            </a:r>
          </a:p>
          <a:p>
            <a:pPr marL="0" indent="0">
              <a:buNone/>
            </a:pPr>
            <a:r>
              <a:rPr lang="pl-PL" dirty="0" smtClean="0"/>
              <a:t>Grupa B - do umówienia tylko termin </a:t>
            </a:r>
            <a:r>
              <a:rPr lang="pl-PL" dirty="0" smtClean="0"/>
              <a:t>terapii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Grupa C - termin terapii oraz 2-4 </a:t>
            </a:r>
            <a:r>
              <a:rPr lang="pl-PL" dirty="0" smtClean="0"/>
              <a:t>inicjatywy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Grupa </a:t>
            </a:r>
            <a:r>
              <a:rPr lang="pl-PL" dirty="0" smtClean="0"/>
              <a:t>D - </a:t>
            </a:r>
            <a:r>
              <a:rPr lang="pl-PL" dirty="0" smtClean="0"/>
              <a:t>termin terapii oraz powyżej 4 </a:t>
            </a:r>
            <a:r>
              <a:rPr lang="pl-PL" dirty="0" smtClean="0"/>
              <a:t>inicjatyw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		      </a:t>
            </a:r>
            <a:r>
              <a:rPr lang="pl-PL" sz="2800" b="1" dirty="0" smtClean="0"/>
              <a:t>Wyniki</a:t>
            </a:r>
            <a:endParaRPr lang="pl-PL" sz="2800" b="1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87269"/>
            <a:ext cx="835292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4879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Koordynatorzy odciążają lekarzy i inny personel medyczny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Odpowiednio przygotowani koordynatorzy mają wpływ na uporządkowanie 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 smtClean="0"/>
              <a:t>przyspieszenie leczenia </a:t>
            </a:r>
            <a:r>
              <a:rPr lang="pl-PL" dirty="0" smtClean="0"/>
              <a:t>pacjentów</a:t>
            </a:r>
          </a:p>
          <a:p>
            <a:endParaRPr lang="pl-PL" dirty="0" smtClean="0"/>
          </a:p>
          <a:p>
            <a:r>
              <a:rPr lang="pl-PL" dirty="0" smtClean="0"/>
              <a:t>Koordynatorzy są wsparciem dla pacjentów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9191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Wzmocnienie personelu odpowiedzialnego za organizacje i </a:t>
            </a:r>
            <a:r>
              <a:rPr lang="pl-PL" dirty="0" smtClean="0"/>
              <a:t>koordynacje leczenia</a:t>
            </a:r>
            <a:endParaRPr lang="pl-PL" dirty="0" smtClean="0"/>
          </a:p>
          <a:p>
            <a:endParaRPr lang="pl-PL" dirty="0"/>
          </a:p>
          <a:p>
            <a:r>
              <a:rPr lang="pl-PL" dirty="0" smtClean="0"/>
              <a:t>Kształcenie specjalistów z zakresu zdrowia publicznego (koordynatorów)</a:t>
            </a:r>
          </a:p>
          <a:p>
            <a:endParaRPr lang="pl-PL" dirty="0"/>
          </a:p>
          <a:p>
            <a:r>
              <a:rPr lang="pl-PL" dirty="0" smtClean="0"/>
              <a:t>Płatność za koordynację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Rozbudowa systemu koordynacji 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831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cd.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Zmiana w podejściu do leczenia onkologicznego </a:t>
            </a:r>
          </a:p>
          <a:p>
            <a:endParaRPr lang="pl-PL" dirty="0"/>
          </a:p>
          <a:p>
            <a:r>
              <a:rPr lang="pl-PL" dirty="0" smtClean="0"/>
              <a:t>Motywacja pracowników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b="1" dirty="0" smtClean="0"/>
              <a:t>Podejście relacyjne do obsługi pacjenta jako klienta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1851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Polityka zdrowotna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zapewnienie odpowiedniej ilości kadry medycznej </a:t>
            </a:r>
          </a:p>
          <a:p>
            <a:endParaRPr lang="pl-PL" dirty="0" smtClean="0"/>
          </a:p>
          <a:p>
            <a:r>
              <a:rPr lang="pl-PL" dirty="0" smtClean="0"/>
              <a:t>skrócenie czasu oczekiwania na wizytę do specjalistów </a:t>
            </a:r>
          </a:p>
          <a:p>
            <a:endParaRPr lang="pl-PL" dirty="0"/>
          </a:p>
          <a:p>
            <a:r>
              <a:rPr lang="pl-PL" dirty="0" smtClean="0"/>
              <a:t>zapewnienie dostępu do szybkiego, kompleksowego i skoordynowanego leczenia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557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Organizacja opieki zdrowotnej </a:t>
            </a:r>
            <a:br>
              <a:rPr lang="pl-PL" dirty="0" smtClean="0"/>
            </a:br>
            <a:r>
              <a:rPr lang="pl-PL" dirty="0" smtClean="0"/>
              <a:t>w onkologii</a:t>
            </a:r>
            <a:br>
              <a:rPr lang="pl-PL" dirty="0" smtClean="0"/>
            </a:br>
            <a:endParaRPr lang="pl-PL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556792"/>
            <a:ext cx="8229600" cy="4496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79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Główny cel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Głównym celem </a:t>
            </a:r>
            <a:r>
              <a:rPr lang="pl-PL" dirty="0" smtClean="0"/>
              <a:t>zwiadu </a:t>
            </a:r>
            <a:r>
              <a:rPr lang="pl-PL" dirty="0"/>
              <a:t>badawczego było ustalenie w jakim zakresie i w jakim stopniu praca koordynatorów odciąża personel medyczny. </a:t>
            </a:r>
            <a:endParaRPr lang="pl-PL" dirty="0" smtClean="0"/>
          </a:p>
          <a:p>
            <a:r>
              <a:rPr lang="pl-PL" dirty="0" smtClean="0"/>
              <a:t>Uzyskanie </a:t>
            </a:r>
            <a:r>
              <a:rPr lang="pl-PL" dirty="0"/>
              <a:t>odpowiedzi na to pytanie może stanowić cenne źródło informacji dla podmiotów odpowiedzialnych za kształtowanie polityki zdrowotnej.</a:t>
            </a:r>
          </a:p>
        </p:txBody>
      </p:sp>
    </p:spTree>
    <p:extLst>
      <p:ext uri="{BB962C8B-B14F-4D97-AF65-F5344CB8AC3E}">
        <p14:creationId xmlns:p14="http://schemas.microsoft.com/office/powerpoint/2010/main" val="48746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Decyzje terapeutyczne </a:t>
            </a:r>
            <a:r>
              <a:rPr lang="pl-PL" dirty="0" smtClean="0"/>
              <a:t>– konsylium</a:t>
            </a:r>
            <a:br>
              <a:rPr lang="pl-PL" dirty="0" smtClean="0"/>
            </a:br>
            <a:r>
              <a:rPr lang="pl-PL" sz="2700" dirty="0" smtClean="0"/>
              <a:t>2016-2018</a:t>
            </a:r>
            <a:br>
              <a:rPr lang="pl-PL" sz="2700" dirty="0" smtClean="0"/>
            </a:br>
            <a:r>
              <a:rPr lang="pl-PL" sz="2700" dirty="0" smtClean="0"/>
              <a:t>3694</a:t>
            </a:r>
            <a:endParaRPr lang="pl-PL" sz="27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2348880"/>
            <a:ext cx="6190256" cy="299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5941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Decyzje </a:t>
            </a:r>
            <a:r>
              <a:rPr lang="pl-PL" dirty="0" smtClean="0"/>
              <a:t>terapeutyczne- konsylium</a:t>
            </a:r>
            <a:endParaRPr lang="pl-PL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2492896"/>
            <a:ext cx="7516364" cy="200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750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leczenia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Przykłady:</a:t>
            </a:r>
          </a:p>
          <a:p>
            <a:endParaRPr lang="pl-PL" dirty="0" smtClean="0"/>
          </a:p>
          <a:p>
            <a:r>
              <a:rPr lang="pl-PL" dirty="0" smtClean="0"/>
              <a:t>1) leczenie operacyjne, dalsze decyzje po wyniku </a:t>
            </a:r>
            <a:r>
              <a:rPr lang="pl-PL" dirty="0" err="1" smtClean="0"/>
              <a:t>hp</a:t>
            </a:r>
            <a:r>
              <a:rPr lang="pl-PL" dirty="0" smtClean="0"/>
              <a:t>.</a:t>
            </a:r>
          </a:p>
          <a:p>
            <a:endParaRPr lang="pl-PL" b="1" dirty="0"/>
          </a:p>
          <a:p>
            <a:r>
              <a:rPr lang="pl-PL" b="1" dirty="0" smtClean="0"/>
              <a:t>2) leczenie systemowe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3972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Przykładowe </a:t>
            </a:r>
            <a:r>
              <a:rPr lang="pl-PL" dirty="0" smtClean="0"/>
              <a:t>zadania/inicjatywy</a:t>
            </a:r>
            <a:br>
              <a:rPr lang="pl-PL" dirty="0" smtClean="0"/>
            </a:br>
            <a:r>
              <a:rPr lang="pl-PL" dirty="0" smtClean="0"/>
              <a:t>- koordynacja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Badania diagnostyczne (dezaktualizacja poprzednich)</a:t>
            </a:r>
          </a:p>
          <a:p>
            <a:r>
              <a:rPr lang="pl-PL" dirty="0" smtClean="0"/>
              <a:t>Wypożyczenie materiału i zlecenie badań molekularnych</a:t>
            </a:r>
          </a:p>
          <a:p>
            <a:r>
              <a:rPr lang="pl-PL" dirty="0" smtClean="0"/>
              <a:t>Ustalenie terminów </a:t>
            </a:r>
            <a:r>
              <a:rPr lang="pl-PL" dirty="0" smtClean="0"/>
              <a:t>konsultacji </a:t>
            </a:r>
            <a:r>
              <a:rPr lang="pl-PL" dirty="0" smtClean="0"/>
              <a:t>np. kardiologicznej</a:t>
            </a:r>
          </a:p>
          <a:p>
            <a:r>
              <a:rPr lang="pl-PL" dirty="0" smtClean="0"/>
              <a:t>Port naczyniowy</a:t>
            </a:r>
          </a:p>
          <a:p>
            <a:r>
              <a:rPr lang="pl-PL" dirty="0" smtClean="0"/>
              <a:t>Doprecyzowanie wyniku </a:t>
            </a:r>
            <a:r>
              <a:rPr lang="pl-PL" dirty="0" err="1" smtClean="0"/>
              <a:t>hp</a:t>
            </a:r>
            <a:endParaRPr lang="pl-PL" dirty="0" smtClean="0"/>
          </a:p>
          <a:p>
            <a:r>
              <a:rPr lang="pl-PL" dirty="0" smtClean="0"/>
              <a:t>Hospicjum domowe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047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Analiza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155 z 3694 </a:t>
            </a: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 Plan leczenia </a:t>
            </a:r>
          </a:p>
          <a:p>
            <a:pPr marL="0" indent="0" algn="ctr">
              <a:buNone/>
            </a:pPr>
            <a:r>
              <a:rPr lang="pl-PL" b="1" dirty="0" smtClean="0"/>
              <a:t>     (Protokoły z konsylium)	</a:t>
            </a:r>
            <a:endParaRPr lang="pl-PL" b="1" dirty="0"/>
          </a:p>
          <a:p>
            <a:pPr marL="0" indent="0" algn="ctr">
              <a:buNone/>
            </a:pPr>
            <a:r>
              <a:rPr lang="pl-PL" dirty="0" smtClean="0"/>
              <a:t>a</a:t>
            </a:r>
            <a:endParaRPr lang="pl-PL" dirty="0"/>
          </a:p>
          <a:p>
            <a:pPr marL="0" indent="0" algn="ctr">
              <a:buNone/>
            </a:pPr>
            <a:r>
              <a:rPr lang="pl-PL" dirty="0"/>
              <a:t>R</a:t>
            </a:r>
            <a:r>
              <a:rPr lang="pl-PL" dirty="0" smtClean="0"/>
              <a:t>ealne </a:t>
            </a:r>
            <a:r>
              <a:rPr lang="pl-PL" dirty="0"/>
              <a:t>działania koordynatorów </a:t>
            </a: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 („Ruch Pacjenta Onkologicznego”)</a:t>
            </a:r>
          </a:p>
          <a:p>
            <a:pPr marL="0" indent="0" algn="ctr">
              <a:buNone/>
            </a:pPr>
            <a:endParaRPr lang="pl-PL" b="1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651153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227</Words>
  <Application>Microsoft Office PowerPoint</Application>
  <PresentationFormat>Pokaz na ekranie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Motyw pakietu Office</vt:lpstr>
      <vt:lpstr>  WYKORZYSTANIE POTENCJAŁU LUDZKIEGO  JAKO PODSTAWOWY KIERUNEK ZMIAN  W ORGANIZACJI OPIEKI ZDROWOTNEJ  W ONKOLOGII </vt:lpstr>
      <vt:lpstr>Polityka zdrowotna</vt:lpstr>
      <vt:lpstr> Organizacja opieki zdrowotnej  w onkologii </vt:lpstr>
      <vt:lpstr>Główny cel</vt:lpstr>
      <vt:lpstr>Decyzje terapeutyczne – konsylium 2016-2018 3694</vt:lpstr>
      <vt:lpstr>Decyzje terapeutyczne- konsylium</vt:lpstr>
      <vt:lpstr>Plan leczenia</vt:lpstr>
      <vt:lpstr>Przykładowe zadania/inicjatywy - koordynacja</vt:lpstr>
      <vt:lpstr> Analiza </vt:lpstr>
      <vt:lpstr>Zadania/inicjatywy koordynatora</vt:lpstr>
      <vt:lpstr>Wnioski</vt:lpstr>
      <vt:lpstr>Wnioski cd.</vt:lpstr>
      <vt:lpstr>Wnioski cd.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Koordynator</dc:creator>
  <cp:lastModifiedBy>Koordynator</cp:lastModifiedBy>
  <cp:revision>14</cp:revision>
  <dcterms:created xsi:type="dcterms:W3CDTF">2019-11-28T21:41:04Z</dcterms:created>
  <dcterms:modified xsi:type="dcterms:W3CDTF">2019-12-07T05:16:18Z</dcterms:modified>
</cp:coreProperties>
</file>